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109" r:id="rId2"/>
    <p:sldId id="2065" r:id="rId3"/>
    <p:sldId id="2066" r:id="rId4"/>
    <p:sldId id="2068" r:id="rId5"/>
    <p:sldId id="2050" r:id="rId6"/>
    <p:sldId id="2052" r:id="rId7"/>
    <p:sldId id="2055" r:id="rId8"/>
    <p:sldId id="2132" r:id="rId9"/>
    <p:sldId id="2133" r:id="rId10"/>
    <p:sldId id="2056" r:id="rId11"/>
    <p:sldId id="2134" r:id="rId12"/>
    <p:sldId id="2135" r:id="rId13"/>
    <p:sldId id="2088" r:id="rId14"/>
    <p:sldId id="2143" r:id="rId15"/>
    <p:sldId id="2144" r:id="rId16"/>
    <p:sldId id="2081" r:id="rId17"/>
    <p:sldId id="208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10"/>
    <p:restoredTop sz="96208"/>
  </p:normalViewPr>
  <p:slideViewPr>
    <p:cSldViewPr snapToGrid="0" snapToObjects="1" showGuides="1">
      <p:cViewPr varScale="1">
        <p:scale>
          <a:sx n="46" d="100"/>
          <a:sy n="46" d="100"/>
        </p:scale>
        <p:origin x="200" y="18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EFEDB-CB07-E845-A00B-2C3675E86AE5}" type="datetimeFigureOut">
              <a:rPr lang="en-US" smtClean="0"/>
              <a:t>5/19/20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B5FC8-863C-5E49-AF33-359702B09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858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github.com/training-kit/downloads/github-git-cheat-sheet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github.com/training-kit/downloads/github-git-cheat-sheet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7868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585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734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12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4488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98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https://github.github.com/training-kit/downloads/github-git-cheat-sheet/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85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https://github.github.com/training-kit/downloads/github-git-cheat-sheet/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16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12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9E1432-67F2-8E4D-9C6D-89CE7AAB9B4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289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BE354-D90B-814C-872F-2F12A3A41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258E35-A7AB-A540-85D5-4692985310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189AE-D807-354E-82CA-24E5CD7A2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B633F-6BD7-C947-BD36-615539A00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D751D-C1C2-A84F-BE65-6758778A5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57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7295D-8DC3-6C45-9388-28EF34CB9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D4B789-B205-0A4E-902D-67E21CACB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BF7411-C1D0-B645-971D-B0157B2D6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A98C7-6A25-6F4C-B570-C444CBAF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1CB36-1095-C44A-96A3-324CCD91D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891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2E37A5-9093-5843-83EA-87C91179B3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78B058-9C50-6644-813F-626F6118DD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91883-4B57-ED49-9517-2ED23CD4F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B9559-4836-5249-B7D9-A916F4F8A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CBA93-E204-A14C-A52D-A55379270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62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: Titl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7C4-9BA9-451E-96B8-2039E4D09D67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5D4B-7918-401B-9616-52A4FEC7F1D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7" name="bk object 16">
            <a:extLst>
              <a:ext uri="{FF2B5EF4-FFF2-40B4-BE49-F238E27FC236}">
                <a16:creationId xmlns:a16="http://schemas.microsoft.com/office/drawing/2014/main" id="{3ACF61FA-F36F-48FF-9164-7B7C105B9495}"/>
              </a:ext>
            </a:extLst>
          </p:cNvPr>
          <p:cNvSpPr/>
          <p:nvPr userDrawn="1"/>
        </p:nvSpPr>
        <p:spPr>
          <a:xfrm>
            <a:off x="0" y="0"/>
            <a:ext cx="11130855" cy="6858000"/>
          </a:xfrm>
          <a:custGeom>
            <a:avLst/>
            <a:gdLst/>
            <a:ahLst/>
            <a:cxnLst/>
            <a:rect l="l" t="t" r="r" b="b"/>
            <a:pathLst>
              <a:path w="15830550" h="9753600">
                <a:moveTo>
                  <a:pt x="15830147" y="0"/>
                </a:moveTo>
                <a:lnTo>
                  <a:pt x="0" y="0"/>
                </a:lnTo>
                <a:lnTo>
                  <a:pt x="0" y="9753599"/>
                </a:lnTo>
                <a:lnTo>
                  <a:pt x="7678807" y="9753599"/>
                </a:lnTo>
                <a:lnTo>
                  <a:pt x="15608710" y="4959319"/>
                </a:lnTo>
                <a:lnTo>
                  <a:pt x="15648317" y="4932451"/>
                </a:lnTo>
                <a:lnTo>
                  <a:pt x="15684531" y="4901961"/>
                </a:lnTo>
                <a:lnTo>
                  <a:pt x="15717168" y="4868171"/>
                </a:lnTo>
                <a:lnTo>
                  <a:pt x="15746046" y="4831408"/>
                </a:lnTo>
                <a:lnTo>
                  <a:pt x="15770982" y="4791997"/>
                </a:lnTo>
                <a:lnTo>
                  <a:pt x="15791795" y="4750261"/>
                </a:lnTo>
                <a:lnTo>
                  <a:pt x="15808300" y="4706526"/>
                </a:lnTo>
                <a:lnTo>
                  <a:pt x="15820315" y="4661116"/>
                </a:lnTo>
                <a:lnTo>
                  <a:pt x="15827659" y="4614356"/>
                </a:lnTo>
                <a:lnTo>
                  <a:pt x="15830147" y="4566572"/>
                </a:lnTo>
                <a:lnTo>
                  <a:pt x="15830147" y="0"/>
                </a:lnTo>
                <a:close/>
              </a:path>
            </a:pathLst>
          </a:custGeom>
          <a:solidFill>
            <a:srgbClr val="EF3F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8995E584-05CA-4D9A-9575-C18C8D530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0056" y="1324844"/>
            <a:ext cx="5291926" cy="2769175"/>
          </a:xfrm>
        </p:spPr>
        <p:txBody>
          <a:bodyPr anchor="t">
            <a:normAutofit/>
          </a:bodyPr>
          <a:lstStyle>
            <a:lvl1pPr marL="0" indent="0" algn="l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38" name="Picture 37" descr="A close up of a guitar&#10;&#10;Description generated with high confidence">
            <a:extLst>
              <a:ext uri="{FF2B5EF4-FFF2-40B4-BE49-F238E27FC236}">
                <a16:creationId xmlns:a16="http://schemas.microsoft.com/office/drawing/2014/main" id="{2F1289F5-FE20-4A37-95B1-53E9C5721C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6527"/>
          <a:stretch/>
        </p:blipFill>
        <p:spPr>
          <a:xfrm>
            <a:off x="8138187" y="1324844"/>
            <a:ext cx="4053813" cy="5533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187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E27001E5-3D6E-024C-A4F5-85E745265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18BEE61-6B30-504A-B3F7-EF12334A4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DEE5A3F4-FB7E-3B47-A996-DB345520F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fld id="{AEC5EE2A-AA66-AB43-B331-269CAB028D85}" type="datetimeFigureOut">
              <a:rPr lang="en-US" smtClean="0"/>
              <a:pPr/>
              <a:t>5/19/20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A385F9D-4253-6F4A-9BA5-08EFDB0FD0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endParaRPr lang="en-US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D1D1F25-C621-4742-A12B-5CE0ED301A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268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roxima Soft" panose="02000506030000020004" pitchFamily="2" charset="0"/>
              </a:defRPr>
            </a:lvl1pPr>
          </a:lstStyle>
          <a:p>
            <a:fld id="{30559557-B6E3-3C48-A023-8511B91C70C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F94241-1AA7-3D40-93D8-FF8682F767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56956" y="-30996"/>
            <a:ext cx="4950542" cy="751151"/>
          </a:xfrm>
          <a:prstGeom prst="rect">
            <a:avLst/>
          </a:prstGeo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59EC682-80C3-2B43-9C49-41FE505E3F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5532345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B7ED-D215-A548-8005-C98B3725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36F97-751F-4F48-B02A-A2E9ABE60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2F04FB-CEAF-0F4F-975B-82E27E629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6E49F-83D9-CD4D-86C7-51B933F1C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3A641-110B-6845-8406-D0DDC43E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DC014-CA5B-D64D-817A-6E1C9037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7D3A38-9124-F245-9DD9-D07479A72C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56956" y="-30996"/>
            <a:ext cx="4950542" cy="751151"/>
          </a:xfrm>
          <a:prstGeom prst="rect">
            <a:avLst/>
          </a:prstGeom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4A753F59-7451-CF42-9811-EB41C57331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21260443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B7ED-D215-A548-8005-C98B3725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36F97-751F-4F48-B02A-A2E9ABE60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2F04FB-CEAF-0F4F-975B-82E27E629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6E49F-83D9-CD4D-86C7-51B933F1C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3A641-110B-6845-8406-D0DDC43E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DC014-CA5B-D64D-817A-6E1C9037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7D3A38-9124-F245-9DD9-D07479A72C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56956" y="-30996"/>
            <a:ext cx="4950542" cy="751151"/>
          </a:xfrm>
          <a:prstGeom prst="rect">
            <a:avLst/>
          </a:prstGeom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4A753F59-7451-CF42-9811-EB41C57331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8647560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B7ED-D215-A548-8005-C98B3725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36F97-751F-4F48-B02A-A2E9ABE60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2F04FB-CEAF-0F4F-975B-82E27E629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6E49F-83D9-CD4D-86C7-51B933F1C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3A641-110B-6845-8406-D0DDC43E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DC014-CA5B-D64D-817A-6E1C9037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7D3A38-9124-F245-9DD9-D07479A72C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56956" y="-30996"/>
            <a:ext cx="4950542" cy="751151"/>
          </a:xfrm>
          <a:prstGeom prst="rect">
            <a:avLst/>
          </a:prstGeom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4A753F59-7451-CF42-9811-EB41C57331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2582995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B7ED-D215-A548-8005-C98B3725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36F97-751F-4F48-B02A-A2E9ABE60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2F04FB-CEAF-0F4F-975B-82E27E629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6E49F-83D9-CD4D-86C7-51B933F1C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B2A-6287-2048-BA36-2C46360AA800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3A641-110B-6845-8406-D0DDC43E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DC014-CA5B-D64D-817A-6E1C9037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90FD3-5683-B34D-A95A-C5886F29240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7D3A38-9124-F245-9DD9-D07479A72C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56956" y="-30996"/>
            <a:ext cx="4950542" cy="751151"/>
          </a:xfrm>
          <a:prstGeom prst="rect">
            <a:avLst/>
          </a:prstGeom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4A753F59-7451-CF42-9811-EB41C57331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0" y="136525"/>
            <a:ext cx="3657600" cy="417512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edit…</a:t>
            </a:r>
          </a:p>
        </p:txBody>
      </p:sp>
    </p:spTree>
    <p:extLst>
      <p:ext uri="{BB962C8B-B14F-4D97-AF65-F5344CB8AC3E}">
        <p14:creationId xmlns:p14="http://schemas.microsoft.com/office/powerpoint/2010/main" val="1875997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46314-8873-4A47-9438-3A5F33CAA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11642-6E12-6E4C-A4ED-FF88D1A23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E26FF-13BF-1F4C-801F-FEF273D0C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714CA-0DC7-1343-961B-9AD0D719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60BBB-92AD-0447-B05D-E176E397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75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E7C4D-B9D9-0640-B5BD-1D5FFECB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CBD8A-320A-B04E-AF30-EEA526903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09350-8F93-BA46-9D09-5BBCE3599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93BAE-8DDF-8145-8642-BA3ADD22D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2B71F-AA51-A547-81C9-E8A3DB6F2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95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CFCF2-6422-8143-AF8E-8749EFE83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ED011-76BD-7F46-9B1F-050A3C4E27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D769FA-F3DA-F341-9540-4B74F9547A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53CBC1-3D9C-B840-92B6-AA953B4EE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680F29-15A5-D443-B2EB-406EB194B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91E08A-874C-5643-A049-144F00468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730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D916B-7AF0-ED40-A925-4B2365E79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0E43A9-5580-0442-8B9F-15AEE8F28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97A68-CCBA-DB47-BAA6-372F0F913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89CA52-D31E-0746-A8D8-10D83C7441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460C6E-445C-0C44-95CD-796A41F5FF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C671DF-CD5F-5146-BA9A-D2A13A6B4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39BB14-F812-BB42-8228-EAD2A22E4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36F6DA-CADC-9945-BD04-B2E732717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550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88949-75CD-0A4F-834F-E1E7ACD42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2DE97A-A5BC-FC40-A1BD-E9AAB2D86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68A0F5-16FD-DF41-B7D8-6919E54C2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6A770C-68FC-4E4D-8708-A5E8BA3F3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646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CB53F0-9BD7-BD4B-BB7F-64EBE8CC9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1FFE2A-9601-BB47-AE36-DBFC55653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2AE1A1-96C3-514E-AC07-4EB34E4C9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46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1E91E-6FEC-7640-B9E2-75E5914D9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593F5-83B2-E24C-9227-9E042BD5C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46BF52-DF74-AC4D-8CAF-EF8539BE71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7B61A0-338F-C042-8DA5-8E96DA3A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78468-11D7-A74B-A47E-6F27133B0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C0521-F75A-8541-920F-0AE9E1128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6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D4702-2BA4-7C43-BAF1-4A8787A6C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794439-8F71-B04F-BAD7-78318A0D4E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526D9C-FB88-A84C-8CF6-448FDB239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5698D4-F9A0-4647-8E44-CB15C9585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C45F1-DF6B-0841-B583-43EACC8BC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40F17-CD0F-D44C-9EF5-4BA663B4E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B9662D-9ADD-4149-96B6-387E517EF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D62846-45E9-0A47-81B8-E3390F041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474B2-4FD0-4349-9409-3BE31D8F89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25215-A1B4-3747-A0B5-5B68EA91EE89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D8B81-EAE5-5F43-BB59-CE2D358020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FB5B5-CF4F-F045-9366-E6423146E6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5B87F-DED5-984D-9B5F-9B5238F2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18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atacamp.com/community/tutorials/git-push-pull" TargetMode="Externa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github.com/activities/hello-world/" TargetMode="External"/><Relationship Id="rId2" Type="http://schemas.openxmlformats.org/officeDocument/2006/relationships/hyperlink" Target="https://product.hubspot.com/blog/git-and-github-tutorial-for-beginners" TargetMode="Externa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621C13-C9EC-5C44-89E5-3E8079E3A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0055" y="1324844"/>
            <a:ext cx="5924807" cy="2769175"/>
          </a:xfrm>
        </p:spPr>
        <p:txBody>
          <a:bodyPr/>
          <a:lstStyle/>
          <a:p>
            <a:r>
              <a:rPr lang="en-US"/>
              <a:t>GitHub </a:t>
            </a:r>
          </a:p>
          <a:p>
            <a:r>
              <a:rPr lang="en-US"/>
              <a:t>Website Overview</a:t>
            </a:r>
          </a:p>
        </p:txBody>
      </p:sp>
    </p:spTree>
    <p:extLst>
      <p:ext uri="{BB962C8B-B14F-4D97-AF65-F5344CB8AC3E}">
        <p14:creationId xmlns:p14="http://schemas.microsoft.com/office/powerpoint/2010/main" val="557988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0E847-2C5C-8242-84F4-6289E0066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Snapshotting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961190A-42C4-664E-AF05-EBA27D6F702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8449" y="1919288"/>
          <a:ext cx="11115101" cy="3668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5371">
                  <a:extLst>
                    <a:ext uri="{9D8B030D-6E8A-4147-A177-3AD203B41FA5}">
                      <a16:colId xmlns:a16="http://schemas.microsoft.com/office/drawing/2014/main" val="3445315188"/>
                    </a:ext>
                  </a:extLst>
                </a:gridCol>
                <a:gridCol w="6889730">
                  <a:extLst>
                    <a:ext uri="{9D8B030D-6E8A-4147-A177-3AD203B41FA5}">
                      <a16:colId xmlns:a16="http://schemas.microsoft.com/office/drawing/2014/main" val="38399179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>
                          <a:latin typeface="Proxima Soft" panose="02000506030000020004" pitchFamily="2" charset="0"/>
                          <a:cs typeface="Courier New" panose="02070309020205020404" pitchFamily="49" charset="0"/>
                        </a:rPr>
                        <a:t>Command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latin typeface="Proxima Soft" panose="02000506030000020004" pitchFamily="2" charset="0"/>
                          <a:cs typeface="Courier New" panose="02070309020205020404" pitchFamily="49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549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add [file]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adds [file] to staging area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6767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>
                          <a:latin typeface="Proxima Soft" panose="02000506030000020004" pitchFamily="2" charset="0"/>
                          <a:cs typeface="Courier New" panose="02070309020205020404" pitchFamily="49" charset="0"/>
                        </a:rPr>
                        <a:t>git 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Proxima Soft" panose="02000506030000020004" pitchFamily="2" charset="0"/>
                          <a:cs typeface="Courier New" panose="02070309020205020404" pitchFamily="49" charset="0"/>
                        </a:rPr>
                        <a:t>Checks file 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603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>
                          <a:latin typeface="Proxima Soft" panose="02000506030000020004" pitchFamily="2" charset="0"/>
                          <a:cs typeface="Courier New" panose="02070309020205020404" pitchFamily="49" charset="0"/>
                        </a:rPr>
                        <a:t>git add -A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  <a:cs typeface="Courier New" panose="02070309020205020404" pitchFamily="49" charset="0"/>
                        </a:rPr>
                        <a:t>Add all new &amp; modified files to the staging area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67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>
                          <a:latin typeface="Proxima Soft" panose="02000506030000020004" pitchFamily="2" charset="0"/>
                          <a:cs typeface="Courier New" panose="02070309020205020404" pitchFamily="49" charset="0"/>
                        </a:rPr>
                        <a:t>git commit -m "[message]"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Proxima Soft" panose="02000506030000020004" pitchFamily="2" charset="0"/>
                          <a:cs typeface="Courier New" panose="02070309020205020404" pitchFamily="49" charset="0"/>
                        </a:rPr>
                        <a:t>Commit changes with a message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77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>
                          <a:latin typeface="Proxima Soft" panose="02000506030000020004" pitchFamily="2" charset="0"/>
                          <a:cs typeface="Courier New" panose="02070309020205020404" pitchFamily="49" charset="0"/>
                        </a:rPr>
                        <a:t>git rm -r [file]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Proxima Soft" panose="02000506030000020004" pitchFamily="2" charset="0"/>
                          <a:cs typeface="Courier New" panose="02070309020205020404" pitchFamily="49" charset="0"/>
                        </a:rPr>
                        <a:t>Remove a file or directory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522693"/>
                  </a:ext>
                </a:extLst>
              </a:tr>
            </a:tbl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207A9-1F13-ED45-B005-C529DB4B6B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Git Command Line</a:t>
            </a:r>
          </a:p>
        </p:txBody>
      </p:sp>
    </p:spTree>
    <p:extLst>
      <p:ext uri="{BB962C8B-B14F-4D97-AF65-F5344CB8AC3E}">
        <p14:creationId xmlns:p14="http://schemas.microsoft.com/office/powerpoint/2010/main" val="4137363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75832-B038-AE43-B9AB-F07A05D85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Make Changes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36C21B6-442D-5648-B17C-D5C4AB8EBBD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15196" y="1913378"/>
          <a:ext cx="11761608" cy="3254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8818">
                  <a:extLst>
                    <a:ext uri="{9D8B030D-6E8A-4147-A177-3AD203B41FA5}">
                      <a16:colId xmlns:a16="http://schemas.microsoft.com/office/drawing/2014/main" val="2807844365"/>
                    </a:ext>
                  </a:extLst>
                </a:gridCol>
                <a:gridCol w="7232790">
                  <a:extLst>
                    <a:ext uri="{9D8B030D-6E8A-4147-A177-3AD203B41FA5}">
                      <a16:colId xmlns:a16="http://schemas.microsoft.com/office/drawing/2014/main" val="42318283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Command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318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oxima Soft" panose="02000506030000020004" pitchFamily="2" charset="0"/>
                          <a:ea typeface="+mn-ea"/>
                          <a:cs typeface="+mn-cs"/>
                        </a:rPr>
                        <a:t>git log</a:t>
                      </a:r>
                      <a:endParaRPr lang="en-US" sz="2800">
                        <a:latin typeface="Proxima Soft" panose="0200050603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oxima Soft" panose="02000506030000020004" pitchFamily="2" charset="0"/>
                          <a:ea typeface="+mn-ea"/>
                          <a:cs typeface="+mn-cs"/>
                        </a:rPr>
                        <a:t>lists version history of the current branch</a:t>
                      </a:r>
                      <a:endParaRPr lang="en-US" sz="2800">
                        <a:latin typeface="Proxima Soft" panose="0200050603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067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log --follow [file]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version history specific to [file]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97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diff [branch A] [branch B]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Shows the difference between the branches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3472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show [commit]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view details on the [commit]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374234"/>
                  </a:ext>
                </a:extLst>
              </a:tr>
            </a:tbl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FD00B-EE8D-5D4F-86E8-15A12D3440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Git Command Line</a:t>
            </a:r>
          </a:p>
        </p:txBody>
      </p:sp>
    </p:spTree>
    <p:extLst>
      <p:ext uri="{BB962C8B-B14F-4D97-AF65-F5344CB8AC3E}">
        <p14:creationId xmlns:p14="http://schemas.microsoft.com/office/powerpoint/2010/main" val="3224415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75832-B038-AE43-B9AB-F07A05D85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Redo Commits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36C21B6-442D-5648-B17C-D5C4AB8EBBD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599" cy="4523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5839">
                  <a:extLst>
                    <a:ext uri="{9D8B030D-6E8A-4147-A177-3AD203B41FA5}">
                      <a16:colId xmlns:a16="http://schemas.microsoft.com/office/drawing/2014/main" val="2807844365"/>
                    </a:ext>
                  </a:extLst>
                </a:gridCol>
                <a:gridCol w="7409760">
                  <a:extLst>
                    <a:ext uri="{9D8B030D-6E8A-4147-A177-3AD203B41FA5}">
                      <a16:colId xmlns:a16="http://schemas.microsoft.com/office/drawing/2014/main" val="42318283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Command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318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oxima Soft" panose="02000506030000020004" pitchFamily="2" charset="0"/>
                          <a:ea typeface="+mn-ea"/>
                          <a:cs typeface="+mn-cs"/>
                        </a:rPr>
                        <a:t>git reset [commit]</a:t>
                      </a:r>
                      <a:endParaRPr lang="en-US" sz="2800">
                        <a:latin typeface="Proxima Soft" panose="0200050603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oxima Soft" panose="02000506030000020004" pitchFamily="2" charset="0"/>
                          <a:ea typeface="+mn-ea"/>
                          <a:cs typeface="+mn-cs"/>
                        </a:rPr>
                        <a:t>revert back to [commit]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Past-deleting undo operation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067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revert [commit]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'safe' way to revert back to [commit]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Forward-moving undo operation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97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revert HEAD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Create a new commit with the inverse of the last commit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092223"/>
                  </a:ext>
                </a:extLst>
              </a:tr>
            </a:tbl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50A42-AE8B-E447-B7F8-8610ADFDF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Git Command Line</a:t>
            </a:r>
          </a:p>
        </p:txBody>
      </p:sp>
    </p:spTree>
    <p:extLst>
      <p:ext uri="{BB962C8B-B14F-4D97-AF65-F5344CB8AC3E}">
        <p14:creationId xmlns:p14="http://schemas.microsoft.com/office/powerpoint/2010/main" val="1812078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42FCA2-0E2C-1843-8AED-DC48F1E75D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189653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D477D-7188-E445-9673-69B2A8F77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 Specific Tutorials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D2C5F-66EB-7A42-B4A7-7A7C44E3A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https://www.datacamp.com/community/tutorials/git-push-pull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BDEA05-61FC-6648-A406-B2D86DA639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Windows</a:t>
            </a:r>
          </a:p>
        </p:txBody>
      </p:sp>
    </p:spTree>
    <p:extLst>
      <p:ext uri="{BB962C8B-B14F-4D97-AF65-F5344CB8AC3E}">
        <p14:creationId xmlns:p14="http://schemas.microsoft.com/office/powerpoint/2010/main" val="1677999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B815E-99FC-854D-8E57-DB9762610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59EE8-E016-884E-B817-9B32B39FA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https://product.hubspot.com/blog/git-and-github-tutorial-for-beginners</a:t>
            </a:r>
            <a:endParaRPr lang="en-US" dirty="0"/>
          </a:p>
          <a:p>
            <a:r>
              <a:rPr lang="en-US" dirty="0">
                <a:hlinkClick r:id="rId3"/>
              </a:rPr>
              <a:t>https://guides.github.com</a:t>
            </a:r>
            <a:r>
              <a:rPr lang="en-US">
                <a:hlinkClick r:id="rId3"/>
              </a:rPr>
              <a:t>/activities/hello-world/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14C84-28B8-7A41-B494-BA9D01980E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417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CCE4E-F758-0541-85B4-6C67A175D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Studio Code +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2B0E8-8C19-1142-A000-4E8B21308B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825625"/>
            <a:ext cx="60198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b="1"/>
              <a:t>Download Visual Studio Code:</a:t>
            </a:r>
          </a:p>
          <a:p>
            <a:pPr marL="0" indent="0" algn="ctr">
              <a:buNone/>
            </a:pPr>
            <a:r>
              <a:rPr lang="en-US">
                <a:hlinkClick r:id="rId2"/>
              </a:rPr>
              <a:t>code.visualstudio.com</a:t>
            </a:r>
            <a:endParaRPr lang="en-US"/>
          </a:p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0BAC7-CB2B-0C43-8054-1EEE7053B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0" y="1825624"/>
            <a:ext cx="6019800" cy="5032375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Run VS Code from Command Line</a:t>
            </a:r>
          </a:p>
          <a:p>
            <a:r>
              <a:rPr lang="en-US"/>
              <a:t>Open VS Code</a:t>
            </a:r>
          </a:p>
          <a:p>
            <a:r>
              <a:rPr lang="en-US"/>
              <a:t>Open Command Palette</a:t>
            </a:r>
          </a:p>
          <a:p>
            <a:pPr lvl="1"/>
            <a:r>
              <a:rPr lang="en-US"/>
              <a:t>by pressing </a:t>
            </a:r>
            <a:r>
              <a:rPr lang="en-US" b="1"/>
              <a:t>Command</a:t>
            </a:r>
            <a:r>
              <a:rPr lang="en-US"/>
              <a:t> + </a:t>
            </a:r>
            <a:r>
              <a:rPr lang="en-US" b="1"/>
              <a:t>Shift</a:t>
            </a:r>
            <a:r>
              <a:rPr lang="en-US"/>
              <a:t> + </a:t>
            </a:r>
            <a:r>
              <a:rPr lang="en-US" b="1"/>
              <a:t>P</a:t>
            </a:r>
          </a:p>
          <a:p>
            <a:r>
              <a:rPr lang="en-US"/>
              <a:t>Then type </a:t>
            </a:r>
            <a:r>
              <a:rPr lang="en-US" b="1"/>
              <a:t>Shell</a:t>
            </a:r>
            <a:r>
              <a:rPr lang="en-US"/>
              <a:t> &amp; select </a:t>
            </a:r>
            <a:r>
              <a:rPr lang="en-US" b="1"/>
              <a:t>Shell Command : Install code in PATH</a:t>
            </a:r>
          </a:p>
          <a:p>
            <a:r>
              <a:rPr lang="en-US"/>
              <a:t>Restart the terminal</a:t>
            </a:r>
          </a:p>
          <a:p>
            <a:r>
              <a:rPr lang="en-US"/>
              <a:t>Open VS Code in current directory by typing </a:t>
            </a:r>
            <a:r>
              <a:rPr lang="en-US" b="1"/>
              <a:t>Code .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42AF03-68C7-D84F-9491-22E1486004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/>
              <a:t>VS Code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5B4D62-C2F0-B74F-BEEF-3B5387332E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293596"/>
            <a:ext cx="5182853" cy="35644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2DFC31A-19C7-774A-A6BF-1BB83EF101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018270"/>
            <a:ext cx="5786717" cy="382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1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469C4-8DDE-144B-8773-9E1D1CAD2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Recommend Plugins for VS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24039-66D7-1D4B-8347-83241AF890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Auto Close Tag</a:t>
            </a:r>
          </a:p>
          <a:p>
            <a:r>
              <a:rPr lang="en-US"/>
              <a:t>Auto Rename Tag</a:t>
            </a:r>
          </a:p>
          <a:p>
            <a:r>
              <a:rPr lang="en-US"/>
              <a:t>Beautify</a:t>
            </a:r>
          </a:p>
          <a:p>
            <a:r>
              <a:rPr lang="en-US"/>
              <a:t>Bracket Pair Colorizer</a:t>
            </a:r>
          </a:p>
          <a:p>
            <a:r>
              <a:rPr lang="en-US"/>
              <a:t>Material Theme</a:t>
            </a:r>
          </a:p>
          <a:p>
            <a:r>
              <a:rPr lang="en-US"/>
              <a:t>ES Lint</a:t>
            </a:r>
          </a:p>
          <a:p>
            <a:r>
              <a:rPr lang="en-US"/>
              <a:t>Highlight Matching Tag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44A94C-3526-0745-A4DD-139701B942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HTML Snippets</a:t>
            </a:r>
          </a:p>
          <a:p>
            <a:r>
              <a:rPr lang="en-US"/>
              <a:t>Live Server</a:t>
            </a:r>
          </a:p>
          <a:p>
            <a:r>
              <a:rPr lang="en-US"/>
              <a:t>Material Icon Theme</a:t>
            </a:r>
          </a:p>
          <a:p>
            <a:r>
              <a:rPr lang="en-US" err="1"/>
              <a:t>nbsp-vscode</a:t>
            </a:r>
            <a:endParaRPr lang="en-US"/>
          </a:p>
          <a:p>
            <a:r>
              <a:rPr lang="en-US"/>
              <a:t>Replace curly quotes</a:t>
            </a:r>
          </a:p>
          <a:p>
            <a:r>
              <a:rPr lang="en-US"/>
              <a:t>Settings Sync</a:t>
            </a:r>
          </a:p>
          <a:p>
            <a:r>
              <a:rPr lang="en-US" err="1"/>
              <a:t>zenkaku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AFEEA6-7D14-5840-827B-C141FCB868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VS Code</a:t>
            </a:r>
          </a:p>
        </p:txBody>
      </p:sp>
    </p:spTree>
    <p:extLst>
      <p:ext uri="{BB962C8B-B14F-4D97-AF65-F5344CB8AC3E}">
        <p14:creationId xmlns:p14="http://schemas.microsoft.com/office/powerpoint/2010/main" val="3815421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E661B-142A-354C-B21E-80E58DDC6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GitHub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FBE4E-4E75-C047-8A08-ADD4A3D7F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9284" y="2619375"/>
            <a:ext cx="9864515" cy="3557587"/>
          </a:xfrm>
        </p:spPr>
        <p:txBody>
          <a:bodyPr/>
          <a:lstStyle/>
          <a:p>
            <a:r>
              <a:rPr lang="en-US"/>
              <a:t>GitHub Repository - Code</a:t>
            </a:r>
          </a:p>
          <a:p>
            <a:pPr lvl="1"/>
            <a:r>
              <a:rPr lang="en-US"/>
              <a:t>Container that holds everything related to the project like code and documentation.</a:t>
            </a:r>
          </a:p>
          <a:p>
            <a:pPr lvl="1"/>
            <a:r>
              <a:rPr lang="en-US"/>
              <a:t>All files stored here are managed with git version control</a:t>
            </a:r>
          </a:p>
          <a:p>
            <a:pPr lvl="1"/>
            <a:r>
              <a:rPr lang="en-US"/>
              <a:t>Repository is often shorted to 'repo'</a:t>
            </a:r>
          </a:p>
          <a:p>
            <a:pPr marL="457200" lvl="1" indent="0">
              <a:buNone/>
            </a:pPr>
            <a:endParaRPr lang="en-US"/>
          </a:p>
          <a:p>
            <a:r>
              <a:rPr lang="en-US" err="1"/>
              <a:t>README.md</a:t>
            </a:r>
            <a:endParaRPr lang="en-US"/>
          </a:p>
          <a:p>
            <a:pPr lvl="1"/>
            <a:r>
              <a:rPr lang="en-US"/>
              <a:t>File that introduces the project and is displayed in repository's bottom.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EE5F1-BA01-D140-97C0-4D7D1F8A30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GitHub Overview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1FB398-2233-4C4D-BE66-49D939C3B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" y="1690688"/>
            <a:ext cx="12070080" cy="69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14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E661B-142A-354C-B21E-80E58DDC6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GitHub Issues &amp; Pull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FBE4E-4E75-C047-8A08-ADD4A3D7F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19376"/>
            <a:ext cx="10515600" cy="1371600"/>
          </a:xfrm>
        </p:spPr>
        <p:txBody>
          <a:bodyPr/>
          <a:lstStyle/>
          <a:p>
            <a:r>
              <a:rPr lang="en-US"/>
              <a:t>Issues</a:t>
            </a:r>
          </a:p>
          <a:p>
            <a:pPr lvl="1"/>
            <a:r>
              <a:rPr lang="en-US"/>
              <a:t>Where users discuss about the code</a:t>
            </a:r>
          </a:p>
          <a:p>
            <a:pPr lvl="1"/>
            <a:r>
              <a:rPr lang="en-US"/>
              <a:t>Issues can be assigned to users and add label for easy reading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EE5F1-BA01-D140-97C0-4D7D1F8A30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GitHub Overview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0110DF-786F-2B4E-BAEA-CB10E2977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86315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81AC82F-9FE4-4E49-85BE-8FD2861E72B7}"/>
              </a:ext>
            </a:extLst>
          </p:cNvPr>
          <p:cNvSpPr txBox="1">
            <a:spLocks/>
          </p:cNvSpPr>
          <p:nvPr/>
        </p:nvSpPr>
        <p:spPr>
          <a:xfrm>
            <a:off x="838200" y="5221737"/>
            <a:ext cx="10515600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Proxima Soft" panose="02000506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oxima Soft" panose="02000506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oxima Soft" panose="02000506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oxima Soft" panose="02000506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oxima Soft" panose="02000506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Pull request</a:t>
            </a:r>
          </a:p>
          <a:p>
            <a:pPr lvl="1"/>
            <a:r>
              <a:rPr lang="en-US"/>
              <a:t>represents change that a user wants to make to the repository</a:t>
            </a:r>
          </a:p>
          <a:p>
            <a:pPr lvl="1"/>
            <a:r>
              <a:rPr lang="en-US"/>
              <a:t>Example: Bob creates a Pull request to add the new </a:t>
            </a:r>
            <a:r>
              <a:rPr lang="en-US" err="1"/>
              <a:t>README.md</a:t>
            </a:r>
            <a:r>
              <a:rPr lang="en-US"/>
              <a:t> file.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03648E-B234-5C46-96AA-5791B8BC0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95312"/>
            <a:ext cx="12192000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902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FA65556-E608-EE42-B0E0-3DC1C84A6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GitHub Overview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71569D-1F1D-A44C-971A-25C09B0133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06592" y="1825625"/>
            <a:ext cx="9680400" cy="4351338"/>
          </a:xfrm>
        </p:spPr>
        <p:txBody>
          <a:bodyPr/>
          <a:lstStyle/>
          <a:p>
            <a:r>
              <a:rPr lang="en-US"/>
              <a:t>Project boards: Kanban-style task tracking board</a:t>
            </a:r>
          </a:p>
          <a:p>
            <a:pPr marL="0" indent="0">
              <a:buNone/>
            </a:pPr>
            <a:endParaRPr lang="en-US" sz="1600"/>
          </a:p>
          <a:p>
            <a:r>
              <a:rPr lang="en-US"/>
              <a:t>Wiki: Create &amp; store relevant project documentation</a:t>
            </a:r>
          </a:p>
          <a:p>
            <a:pPr marL="0" indent="0">
              <a:buNone/>
            </a:pPr>
            <a:endParaRPr lang="en-US" sz="1600"/>
          </a:p>
          <a:p>
            <a:r>
              <a:rPr lang="en-US"/>
              <a:t>Insights: Analytics tools for your repository including:</a:t>
            </a:r>
          </a:p>
          <a:p>
            <a:pPr lvl="1"/>
            <a:r>
              <a:rPr lang="en-US" b="1"/>
              <a:t>Network</a:t>
            </a:r>
            <a:r>
              <a:rPr lang="en-US"/>
              <a:t> Graph: Timeline visualization of the commits &amp; branches</a:t>
            </a:r>
          </a:p>
          <a:p>
            <a:pPr lvl="1"/>
            <a:r>
              <a:rPr lang="en-US" b="1"/>
              <a:t>Pulse</a:t>
            </a:r>
            <a:r>
              <a:rPr lang="en-US"/>
              <a:t>: View completed &amp;                                                                                      .                in-progress tasks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B00EB19-C72A-6044-A54F-F261EA3C38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GitHub Overview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50A4BC-3AB2-E140-B4F4-4EC4144D24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7064" y="1783604"/>
            <a:ext cx="914400" cy="956420"/>
          </a:xfrm>
          <a:prstGeom prst="rect">
            <a:avLst/>
          </a:prstGeom>
        </p:spPr>
      </p:pic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3B78664-219E-5840-888E-A710A755A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064" y="2960452"/>
            <a:ext cx="914400" cy="743415"/>
          </a:xfrm>
          <a:prstGeom prst="rect">
            <a:avLst/>
          </a:prstGeom>
        </p:spPr>
      </p:pic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070E0167-08EA-D84F-8672-565FF0A427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064" y="3924295"/>
            <a:ext cx="914400" cy="844062"/>
          </a:xfrm>
          <a:prstGeom prst="rect">
            <a:avLst/>
          </a:prstGeom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CC8DC7-4D59-344C-A046-F1E518B20F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7728" y="4434214"/>
            <a:ext cx="5566298" cy="242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86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6E001-94A7-3145-A598-A331EDA1E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Parts of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FE0DB-50DB-3947-ACBA-09DEB78CE8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Branch</a:t>
            </a:r>
          </a:p>
          <a:p>
            <a:pPr lvl="1"/>
            <a:r>
              <a:rPr lang="en-US"/>
              <a:t>Alternative timeline of the code</a:t>
            </a:r>
          </a:p>
          <a:p>
            <a:pPr lvl="1"/>
            <a:r>
              <a:rPr lang="en-US"/>
              <a:t>Ex: Master, Develop, Feature/xxx</a:t>
            </a:r>
          </a:p>
          <a:p>
            <a:pPr marL="457200" lvl="1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Commit</a:t>
            </a:r>
          </a:p>
          <a:p>
            <a:pPr lvl="1"/>
            <a:r>
              <a:rPr lang="en-US"/>
              <a:t>Saving the file changes to the repo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DCC1EB-72EA-9844-99CB-86CF0AFB4C3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Pull Request</a:t>
            </a:r>
          </a:p>
          <a:p>
            <a:pPr lvl="1"/>
            <a:r>
              <a:rPr lang="en-US"/>
              <a:t>Share the changes you are proposing with other</a:t>
            </a:r>
          </a:p>
          <a:p>
            <a:pPr marL="457200" lvl="1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Merge Pull Request</a:t>
            </a:r>
          </a:p>
          <a:p>
            <a:pPr lvl="1"/>
            <a:r>
              <a:rPr lang="en-US"/>
              <a:t>Actually updating the Branch (like Master) with the changes,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CB3B20-EC39-4B40-9DAD-B7D82EC05C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GitHub Overview</a:t>
            </a:r>
          </a:p>
        </p:txBody>
      </p:sp>
    </p:spTree>
    <p:extLst>
      <p:ext uri="{BB962C8B-B14F-4D97-AF65-F5344CB8AC3E}">
        <p14:creationId xmlns:p14="http://schemas.microsoft.com/office/powerpoint/2010/main" val="2389074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F9E63-34DB-2249-B5B7-4848D565E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0055" y="1324844"/>
            <a:ext cx="6850225" cy="2769175"/>
          </a:xfrm>
        </p:spPr>
        <p:txBody>
          <a:bodyPr/>
          <a:lstStyle/>
          <a:p>
            <a:r>
              <a:rPr lang="en-US"/>
              <a:t>Git Command-Line Cheat Sheet</a:t>
            </a:r>
          </a:p>
        </p:txBody>
      </p:sp>
    </p:spTree>
    <p:extLst>
      <p:ext uri="{BB962C8B-B14F-4D97-AF65-F5344CB8AC3E}">
        <p14:creationId xmlns:p14="http://schemas.microsoft.com/office/powerpoint/2010/main" val="2042454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0E847-2C5C-8242-84F4-6289E0066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 a Repository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961190A-42C4-664E-AF05-EBA27D6F702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3262">
                  <a:extLst>
                    <a:ext uri="{9D8B030D-6E8A-4147-A177-3AD203B41FA5}">
                      <a16:colId xmlns:a16="http://schemas.microsoft.com/office/drawing/2014/main" val="3445315188"/>
                    </a:ext>
                  </a:extLst>
                </a:gridCol>
                <a:gridCol w="6242337">
                  <a:extLst>
                    <a:ext uri="{9D8B030D-6E8A-4147-A177-3AD203B41FA5}">
                      <a16:colId xmlns:a16="http://schemas.microsoft.com/office/drawing/2014/main" val="38399179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Command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549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 dirty="0">
                          <a:latin typeface="Proxima Soft" panose="02000506030000020004" pitchFamily="2" charset="0"/>
                        </a:rPr>
                        <a:t>git init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Initialize a local Git repository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603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clone [</a:t>
                      </a:r>
                      <a:r>
                        <a:rPr lang="en-US" sz="2800" err="1">
                          <a:latin typeface="Proxima Soft" panose="02000506030000020004" pitchFamily="2" charset="0"/>
                        </a:rPr>
                        <a:t>url</a:t>
                      </a:r>
                      <a:r>
                        <a:rPr lang="en-US" sz="2800">
                          <a:latin typeface="Proxima Soft" panose="02000506030000020004" pitchFamily="2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Clone (download) a repo from GitHub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0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remote add origin [</a:t>
                      </a:r>
                      <a:r>
                        <a:rPr lang="en-US" sz="2800" err="1">
                          <a:latin typeface="Proxima Soft" panose="02000506030000020004" pitchFamily="2" charset="0"/>
                        </a:rPr>
                        <a:t>url</a:t>
                      </a:r>
                      <a:r>
                        <a:rPr lang="en-US" sz="2800">
                          <a:latin typeface="Proxima Soft" panose="02000506030000020004" pitchFamily="2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Link a local repo to a remote repo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4835314"/>
                  </a:ext>
                </a:extLst>
              </a:tr>
            </a:tbl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207A9-1F13-ED45-B005-C529DB4B6B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Git Command 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E74B40-EFE3-6043-8B93-CD5E538A2993}"/>
              </a:ext>
            </a:extLst>
          </p:cNvPr>
          <p:cNvSpPr txBox="1"/>
          <p:nvPr/>
        </p:nvSpPr>
        <p:spPr>
          <a:xfrm>
            <a:off x="1310856" y="4715219"/>
            <a:ext cx="7101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Proxima Soft" panose="02000506030000020004" pitchFamily="2" charset="0"/>
              </a:rPr>
              <a:t>Example URL = https://</a:t>
            </a:r>
            <a:r>
              <a:rPr lang="en-US" sz="2800" err="1">
                <a:latin typeface="Proxima Soft" panose="02000506030000020004" pitchFamily="2" charset="0"/>
              </a:rPr>
              <a:t>github.com</a:t>
            </a:r>
            <a:r>
              <a:rPr lang="en-US" sz="2800">
                <a:latin typeface="Proxima Soft" panose="02000506030000020004" pitchFamily="2" charset="0"/>
              </a:rPr>
              <a:t>/user/repo</a:t>
            </a:r>
          </a:p>
        </p:txBody>
      </p:sp>
    </p:spTree>
    <p:extLst>
      <p:ext uri="{BB962C8B-B14F-4D97-AF65-F5344CB8AC3E}">
        <p14:creationId xmlns:p14="http://schemas.microsoft.com/office/powerpoint/2010/main" val="4161847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0E847-2C5C-8242-84F4-6289E0066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Branches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961190A-42C4-664E-AF05-EBA27D6F702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2718">
                  <a:extLst>
                    <a:ext uri="{9D8B030D-6E8A-4147-A177-3AD203B41FA5}">
                      <a16:colId xmlns:a16="http://schemas.microsoft.com/office/drawing/2014/main" val="3445315188"/>
                    </a:ext>
                  </a:extLst>
                </a:gridCol>
                <a:gridCol w="6132881">
                  <a:extLst>
                    <a:ext uri="{9D8B030D-6E8A-4147-A177-3AD203B41FA5}">
                      <a16:colId xmlns:a16="http://schemas.microsoft.com/office/drawing/2014/main" val="38399179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Command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549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status -v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see which branch is the current 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603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branch [branch-name]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Create a new branch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08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branch -d [branch]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Delete the specified branch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043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checkout [branch]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switch the working directory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4835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merge [branch]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Merges the specified branch's history into the current branch.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679079"/>
                  </a:ext>
                </a:extLst>
              </a:tr>
            </a:tbl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207A9-1F13-ED45-B005-C529DB4B6B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Git Command Line</a:t>
            </a:r>
          </a:p>
        </p:txBody>
      </p:sp>
    </p:spTree>
    <p:extLst>
      <p:ext uri="{BB962C8B-B14F-4D97-AF65-F5344CB8AC3E}">
        <p14:creationId xmlns:p14="http://schemas.microsoft.com/office/powerpoint/2010/main" val="1418385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75832-B038-AE43-B9AB-F07A05D85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Sync Changes Between Local &amp; Remote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36C21B6-442D-5648-B17C-D5C4AB8EBBD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0448" y="1919288"/>
          <a:ext cx="11171103" cy="26032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3247">
                  <a:extLst>
                    <a:ext uri="{9D8B030D-6E8A-4147-A177-3AD203B41FA5}">
                      <a16:colId xmlns:a16="http://schemas.microsoft.com/office/drawing/2014/main" val="2807844365"/>
                    </a:ext>
                  </a:extLst>
                </a:gridCol>
                <a:gridCol w="6777856">
                  <a:extLst>
                    <a:ext uri="{9D8B030D-6E8A-4147-A177-3AD203B41FA5}">
                      <a16:colId xmlns:a16="http://schemas.microsoft.com/office/drawing/2014/main" val="42318283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Command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318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oxima Soft" panose="02000506030000020004" pitchFamily="2" charset="0"/>
                          <a:ea typeface="+mn-ea"/>
                          <a:cs typeface="+mn-cs"/>
                        </a:rPr>
                        <a:t>git fetch [remote] [branch]</a:t>
                      </a:r>
                      <a:endParaRPr lang="en-US" sz="2800">
                        <a:latin typeface="Proxima Soft" panose="0200050603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oxima Soft" panose="02000506030000020004" pitchFamily="2" charset="0"/>
                          <a:ea typeface="+mn-ea"/>
                          <a:cs typeface="+mn-cs"/>
                        </a:rPr>
                        <a:t>Download history from the remote branch</a:t>
                      </a:r>
                      <a:endParaRPr lang="en-US" sz="2800">
                        <a:latin typeface="Proxima Soft" panose="0200050603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067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push [remote] [branch]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uploads the specified branch to [remote]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97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git pull [remote]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>
                          <a:latin typeface="Proxima Soft" panose="02000506030000020004" pitchFamily="2" charset="0"/>
                        </a:rPr>
                        <a:t>fetch &amp; download content from [remote]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3472015"/>
                  </a:ext>
                </a:extLst>
              </a:tr>
            </a:tbl>
          </a:graphicData>
        </a:graphic>
      </p:graphicFrame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DAB78A2-7070-2C4F-B393-21C067F70C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Git Command Line</a:t>
            </a:r>
          </a:p>
        </p:txBody>
      </p:sp>
    </p:spTree>
    <p:extLst>
      <p:ext uri="{BB962C8B-B14F-4D97-AF65-F5344CB8AC3E}">
        <p14:creationId xmlns:p14="http://schemas.microsoft.com/office/powerpoint/2010/main" val="473665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736</Words>
  <Application>Microsoft Macintosh PowerPoint</Application>
  <PresentationFormat>Widescreen</PresentationFormat>
  <Paragraphs>161</Paragraphs>
  <Slides>17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Proxima Soft</vt:lpstr>
      <vt:lpstr>Office Theme</vt:lpstr>
      <vt:lpstr>PowerPoint Presentation</vt:lpstr>
      <vt:lpstr>GitHub Repository</vt:lpstr>
      <vt:lpstr>GitHub Issues &amp; Pull Request</vt:lpstr>
      <vt:lpstr>GitHub Overview</vt:lpstr>
      <vt:lpstr>Parts of GitHub</vt:lpstr>
      <vt:lpstr>PowerPoint Presentation</vt:lpstr>
      <vt:lpstr>Create a Repository</vt:lpstr>
      <vt:lpstr>Branches</vt:lpstr>
      <vt:lpstr>Sync Changes Between Local &amp; Remote</vt:lpstr>
      <vt:lpstr>Snapshotting</vt:lpstr>
      <vt:lpstr>Make Changes</vt:lpstr>
      <vt:lpstr>Redo Commits</vt:lpstr>
      <vt:lpstr>PowerPoint Presentation</vt:lpstr>
      <vt:lpstr>Window Specific Tutorials </vt:lpstr>
      <vt:lpstr>Resources</vt:lpstr>
      <vt:lpstr>Visual Studio Code + Command Line</vt:lpstr>
      <vt:lpstr>Recommend Plugins for VS Code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Genji Fujimori (藤森 源司)</dc:creator>
  <cp:keywords/>
  <dc:description/>
  <cp:lastModifiedBy>Genji Fujimori (藤森 源司)</cp:lastModifiedBy>
  <cp:revision>1</cp:revision>
  <dcterms:created xsi:type="dcterms:W3CDTF">2020-05-19T07:51:29Z</dcterms:created>
  <dcterms:modified xsi:type="dcterms:W3CDTF">2020-05-19T07:52:06Z</dcterms:modified>
  <cp:category/>
</cp:coreProperties>
</file>

<file path=docProps/thumbnail.jpeg>
</file>